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F57DF-B918-4D1C-B432-AE391985716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6A32FF-BF2C-41A4-82B2-6AB62D8FBF2A}">
      <dgm:prSet phldrT="[Text]"/>
      <dgm:spPr/>
      <dgm:t>
        <a:bodyPr/>
        <a:lstStyle/>
        <a:p>
          <a:pPr algn="ctr"/>
          <a:r>
            <a:rPr lang="en-US">
              <a:latin typeface="Century Gothic" pitchFamily="34" charset="0"/>
            </a:rPr>
            <a:t>STRATEGY</a:t>
          </a:r>
        </a:p>
      </dgm:t>
    </dgm:pt>
    <dgm:pt modelId="{3F3961B1-9FE5-41CB-9728-516F625EBB17}" type="parTrans" cxnId="{1B31687B-FB08-4AB3-9E3C-826A0828D9EF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E33C736A-9C9B-4F9D-8D21-61E2DAC382ED}" type="sibTrans" cxnId="{1B31687B-FB08-4AB3-9E3C-826A0828D9EF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289C8D0E-98FC-4C47-8C1D-09D2DE401748}">
      <dgm:prSet phldrT="[Text]"/>
      <dgm:spPr/>
      <dgm:t>
        <a:bodyPr/>
        <a:lstStyle/>
        <a:p>
          <a:pPr algn="ctr"/>
          <a:r>
            <a:rPr lang="en-US" dirty="0">
              <a:latin typeface="Century Gothic" pitchFamily="34" charset="0"/>
            </a:rPr>
            <a:t>SYSTEM</a:t>
          </a:r>
        </a:p>
      </dgm:t>
    </dgm:pt>
    <dgm:pt modelId="{5974FDD4-62C9-4701-99F8-B4E2BA926B8A}" type="parTrans" cxnId="{D34B9C49-27EC-4C26-BE04-59E43B885C96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7987A42A-B7CC-4246-A130-0191A599FB85}" type="sibTrans" cxnId="{D34B9C49-27EC-4C26-BE04-59E43B885C96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D7B2C62F-E830-4B12-836D-9723BA36BA93}">
      <dgm:prSet phldrT="[Text]"/>
      <dgm:spPr/>
      <dgm:t>
        <a:bodyPr/>
        <a:lstStyle/>
        <a:p>
          <a:pPr algn="ctr"/>
          <a:r>
            <a:rPr lang="en-US">
              <a:latin typeface="Century Gothic" pitchFamily="34" charset="0"/>
            </a:rPr>
            <a:t>STRUCTURE</a:t>
          </a:r>
        </a:p>
      </dgm:t>
    </dgm:pt>
    <dgm:pt modelId="{60D0F9F4-CC4B-4C8E-AA61-92EF1561337A}" type="parTrans" cxnId="{83732F79-6F30-4BCB-A530-B300B07782E5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10A5AC70-3FF1-4C97-A535-2B6C45A0C481}" type="sibTrans" cxnId="{83732F79-6F30-4BCB-A530-B300B07782E5}">
      <dgm:prSet/>
      <dgm:spPr/>
      <dgm:t>
        <a:bodyPr/>
        <a:lstStyle/>
        <a:p>
          <a:pPr algn="ctr"/>
          <a:endParaRPr lang="en-US">
            <a:latin typeface="Century Gothic" pitchFamily="34" charset="0"/>
          </a:endParaRPr>
        </a:p>
      </dgm:t>
    </dgm:pt>
    <dgm:pt modelId="{C360AB49-89E0-42A3-B3C2-9295374BFD83}" type="pres">
      <dgm:prSet presAssocID="{6B9F57DF-B918-4D1C-B432-AE39198571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56246-296D-4A88-A8A5-4635FCB5289C}" type="pres">
      <dgm:prSet presAssocID="{426A32FF-BF2C-41A4-82B2-6AB62D8FBF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B37F4-57B8-4B2C-9AA3-C72537520F4F}" type="pres">
      <dgm:prSet presAssocID="{E33C736A-9C9B-4F9D-8D21-61E2DAC382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65C3745-D8BB-4702-B655-A1B137617656}" type="pres">
      <dgm:prSet presAssocID="{E33C736A-9C9B-4F9D-8D21-61E2DAC382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680E4A7-D734-43CC-BECF-FCECBC7A4193}" type="pres">
      <dgm:prSet presAssocID="{289C8D0E-98FC-4C47-8C1D-09D2DE4017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12DD-94E9-4C96-9E81-8D763162BAC3}" type="pres">
      <dgm:prSet presAssocID="{7987A42A-B7CC-4246-A130-0191A599FB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4FBAF22-6894-4E5C-B349-1B239E656C46}" type="pres">
      <dgm:prSet presAssocID="{7987A42A-B7CC-4246-A130-0191A599FB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613D8D-5819-409A-9CDC-ABFE43C96417}" type="pres">
      <dgm:prSet presAssocID="{D7B2C62F-E830-4B12-836D-9723BA36BA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D13F-66C7-4623-816C-63F883A60F85}" type="pres">
      <dgm:prSet presAssocID="{10A5AC70-3FF1-4C97-A535-2B6C45A0C48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6AC4C76-A937-4447-BA3C-031AADB1CE1E}" type="pres">
      <dgm:prSet presAssocID="{10A5AC70-3FF1-4C97-A535-2B6C45A0C48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9A15A24-10C8-4AE8-BC24-4CE7230E6A9D}" type="presOf" srcId="{E33C736A-9C9B-4F9D-8D21-61E2DAC382ED}" destId="{A1EB37F4-57B8-4B2C-9AA3-C72537520F4F}" srcOrd="0" destOrd="0" presId="urn:microsoft.com/office/officeart/2005/8/layout/cycle7"/>
    <dgm:cxn modelId="{D34B9C49-27EC-4C26-BE04-59E43B885C96}" srcId="{6B9F57DF-B918-4D1C-B432-AE3919857162}" destId="{289C8D0E-98FC-4C47-8C1D-09D2DE401748}" srcOrd="1" destOrd="0" parTransId="{5974FDD4-62C9-4701-99F8-B4E2BA926B8A}" sibTransId="{7987A42A-B7CC-4246-A130-0191A599FB85}"/>
    <dgm:cxn modelId="{B2F246AE-2A01-43D6-97E4-4F20A604808C}" type="presOf" srcId="{10A5AC70-3FF1-4C97-A535-2B6C45A0C481}" destId="{66AC4C76-A937-4447-BA3C-031AADB1CE1E}" srcOrd="1" destOrd="0" presId="urn:microsoft.com/office/officeart/2005/8/layout/cycle7"/>
    <dgm:cxn modelId="{73C96E2E-8739-4F28-A27B-BCDD29A21955}" type="presOf" srcId="{D7B2C62F-E830-4B12-836D-9723BA36BA93}" destId="{8B613D8D-5819-409A-9CDC-ABFE43C96417}" srcOrd="0" destOrd="0" presId="urn:microsoft.com/office/officeart/2005/8/layout/cycle7"/>
    <dgm:cxn modelId="{7B575C65-6924-4901-A479-6763C436128C}" type="presOf" srcId="{6B9F57DF-B918-4D1C-B432-AE3919857162}" destId="{C360AB49-89E0-42A3-B3C2-9295374BFD83}" srcOrd="0" destOrd="0" presId="urn:microsoft.com/office/officeart/2005/8/layout/cycle7"/>
    <dgm:cxn modelId="{BC9E4CE4-3249-41D4-8ACC-090D927E47AD}" type="presOf" srcId="{7987A42A-B7CC-4246-A130-0191A599FB85}" destId="{D4FBAF22-6894-4E5C-B349-1B239E656C46}" srcOrd="1" destOrd="0" presId="urn:microsoft.com/office/officeart/2005/8/layout/cycle7"/>
    <dgm:cxn modelId="{1B31687B-FB08-4AB3-9E3C-826A0828D9EF}" srcId="{6B9F57DF-B918-4D1C-B432-AE3919857162}" destId="{426A32FF-BF2C-41A4-82B2-6AB62D8FBF2A}" srcOrd="0" destOrd="0" parTransId="{3F3961B1-9FE5-41CB-9728-516F625EBB17}" sibTransId="{E33C736A-9C9B-4F9D-8D21-61E2DAC382ED}"/>
    <dgm:cxn modelId="{DDB5D2A7-6DF5-4C30-A3C2-595744EFC874}" type="presOf" srcId="{10A5AC70-3FF1-4C97-A535-2B6C45A0C481}" destId="{1E15D13F-66C7-4623-816C-63F883A60F85}" srcOrd="0" destOrd="0" presId="urn:microsoft.com/office/officeart/2005/8/layout/cycle7"/>
    <dgm:cxn modelId="{4410E8CE-58B6-47DA-8CC5-097453F45D51}" type="presOf" srcId="{E33C736A-9C9B-4F9D-8D21-61E2DAC382ED}" destId="{965C3745-D8BB-4702-B655-A1B137617656}" srcOrd="1" destOrd="0" presId="urn:microsoft.com/office/officeart/2005/8/layout/cycle7"/>
    <dgm:cxn modelId="{ACE54F0C-CAEA-48D7-92EC-7F9AC7E27556}" type="presOf" srcId="{289C8D0E-98FC-4C47-8C1D-09D2DE401748}" destId="{3680E4A7-D734-43CC-BECF-FCECBC7A4193}" srcOrd="0" destOrd="0" presId="urn:microsoft.com/office/officeart/2005/8/layout/cycle7"/>
    <dgm:cxn modelId="{1D413AAA-E3BD-4731-9A25-8FC64D7A330D}" type="presOf" srcId="{7987A42A-B7CC-4246-A130-0191A599FB85}" destId="{FA1C12DD-94E9-4C96-9E81-8D763162BAC3}" srcOrd="0" destOrd="0" presId="urn:microsoft.com/office/officeart/2005/8/layout/cycle7"/>
    <dgm:cxn modelId="{1EFCA74E-CE23-477B-9E5C-576D7C6C53FD}" type="presOf" srcId="{426A32FF-BF2C-41A4-82B2-6AB62D8FBF2A}" destId="{2F456246-296D-4A88-A8A5-4635FCB5289C}" srcOrd="0" destOrd="0" presId="urn:microsoft.com/office/officeart/2005/8/layout/cycle7"/>
    <dgm:cxn modelId="{83732F79-6F30-4BCB-A530-B300B07782E5}" srcId="{6B9F57DF-B918-4D1C-B432-AE3919857162}" destId="{D7B2C62F-E830-4B12-836D-9723BA36BA93}" srcOrd="2" destOrd="0" parTransId="{60D0F9F4-CC4B-4C8E-AA61-92EF1561337A}" sibTransId="{10A5AC70-3FF1-4C97-A535-2B6C45A0C481}"/>
    <dgm:cxn modelId="{EDE44268-522F-4223-AFA4-D88AF34541A4}" type="presParOf" srcId="{C360AB49-89E0-42A3-B3C2-9295374BFD83}" destId="{2F456246-296D-4A88-A8A5-4635FCB5289C}" srcOrd="0" destOrd="0" presId="urn:microsoft.com/office/officeart/2005/8/layout/cycle7"/>
    <dgm:cxn modelId="{30B92422-0882-43E2-AEB0-3CAE13BA930B}" type="presParOf" srcId="{C360AB49-89E0-42A3-B3C2-9295374BFD83}" destId="{A1EB37F4-57B8-4B2C-9AA3-C72537520F4F}" srcOrd="1" destOrd="0" presId="urn:microsoft.com/office/officeart/2005/8/layout/cycle7"/>
    <dgm:cxn modelId="{C58FBC82-08C8-4AEA-B1F2-02FC62D3A2A9}" type="presParOf" srcId="{A1EB37F4-57B8-4B2C-9AA3-C72537520F4F}" destId="{965C3745-D8BB-4702-B655-A1B137617656}" srcOrd="0" destOrd="0" presId="urn:microsoft.com/office/officeart/2005/8/layout/cycle7"/>
    <dgm:cxn modelId="{9E0A295D-CC47-4417-8BEB-6D6201A1062C}" type="presParOf" srcId="{C360AB49-89E0-42A3-B3C2-9295374BFD83}" destId="{3680E4A7-D734-43CC-BECF-FCECBC7A4193}" srcOrd="2" destOrd="0" presId="urn:microsoft.com/office/officeart/2005/8/layout/cycle7"/>
    <dgm:cxn modelId="{E23DCFB7-1681-4B66-A8AB-FC7026F006AC}" type="presParOf" srcId="{C360AB49-89E0-42A3-B3C2-9295374BFD83}" destId="{FA1C12DD-94E9-4C96-9E81-8D763162BAC3}" srcOrd="3" destOrd="0" presId="urn:microsoft.com/office/officeart/2005/8/layout/cycle7"/>
    <dgm:cxn modelId="{EC06B2C0-C04A-46AD-BA89-8600586AE421}" type="presParOf" srcId="{FA1C12DD-94E9-4C96-9E81-8D763162BAC3}" destId="{D4FBAF22-6894-4E5C-B349-1B239E656C46}" srcOrd="0" destOrd="0" presId="urn:microsoft.com/office/officeart/2005/8/layout/cycle7"/>
    <dgm:cxn modelId="{D64A8645-7420-4A01-8D99-61595AFAE073}" type="presParOf" srcId="{C360AB49-89E0-42A3-B3C2-9295374BFD83}" destId="{8B613D8D-5819-409A-9CDC-ABFE43C96417}" srcOrd="4" destOrd="0" presId="urn:microsoft.com/office/officeart/2005/8/layout/cycle7"/>
    <dgm:cxn modelId="{AA08340A-F9C4-4416-B8AA-0EB12539BD30}" type="presParOf" srcId="{C360AB49-89E0-42A3-B3C2-9295374BFD83}" destId="{1E15D13F-66C7-4623-816C-63F883A60F85}" srcOrd="5" destOrd="0" presId="urn:microsoft.com/office/officeart/2005/8/layout/cycle7"/>
    <dgm:cxn modelId="{F90AD14D-E303-410C-94CF-CDD8920AA456}" type="presParOf" srcId="{1E15D13F-66C7-4623-816C-63F883A60F85}" destId="{66AC4C76-A937-4447-BA3C-031AADB1CE1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6246-296D-4A88-A8A5-4635FCB5289C}">
      <dsp:nvSpPr>
        <dsp:cNvPr id="0" name=""/>
        <dsp:cNvSpPr/>
      </dsp:nvSpPr>
      <dsp:spPr>
        <a:xfrm>
          <a:off x="1914078" y="654"/>
          <a:ext cx="1658242" cy="82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Century Gothic" pitchFamily="34" charset="0"/>
            </a:rPr>
            <a:t>STRATEGY</a:t>
          </a:r>
        </a:p>
      </dsp:txBody>
      <dsp:txXfrm>
        <a:off x="1938362" y="24938"/>
        <a:ext cx="1609674" cy="780553"/>
      </dsp:txXfrm>
    </dsp:sp>
    <dsp:sp modelId="{A1EB37F4-57B8-4B2C-9AA3-C72537520F4F}">
      <dsp:nvSpPr>
        <dsp:cNvPr id="0" name=""/>
        <dsp:cNvSpPr/>
      </dsp:nvSpPr>
      <dsp:spPr>
        <a:xfrm rot="3600000">
          <a:off x="2996006" y="1455103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entury Gothic" pitchFamily="34" charset="0"/>
          </a:endParaRPr>
        </a:p>
      </dsp:txBody>
      <dsp:txXfrm>
        <a:off x="3083064" y="1513141"/>
        <a:ext cx="688573" cy="174116"/>
      </dsp:txXfrm>
    </dsp:sp>
    <dsp:sp modelId="{3680E4A7-D734-43CC-BECF-FCECBC7A4193}">
      <dsp:nvSpPr>
        <dsp:cNvPr id="0" name=""/>
        <dsp:cNvSpPr/>
      </dsp:nvSpPr>
      <dsp:spPr>
        <a:xfrm>
          <a:off x="3282380" y="2370623"/>
          <a:ext cx="1658242" cy="82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entury Gothic" pitchFamily="34" charset="0"/>
            </a:rPr>
            <a:t>SYSTEM</a:t>
          </a:r>
        </a:p>
      </dsp:txBody>
      <dsp:txXfrm>
        <a:off x="3306664" y="2394907"/>
        <a:ext cx="1609674" cy="780553"/>
      </dsp:txXfrm>
    </dsp:sp>
    <dsp:sp modelId="{FA1C12DD-94E9-4C96-9E81-8D763162BAC3}">
      <dsp:nvSpPr>
        <dsp:cNvPr id="0" name=""/>
        <dsp:cNvSpPr/>
      </dsp:nvSpPr>
      <dsp:spPr>
        <a:xfrm rot="10800000">
          <a:off x="2311855" y="2640088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entury Gothic" pitchFamily="34" charset="0"/>
          </a:endParaRPr>
        </a:p>
      </dsp:txBody>
      <dsp:txXfrm rot="10800000">
        <a:off x="2398913" y="2698126"/>
        <a:ext cx="688573" cy="174116"/>
      </dsp:txXfrm>
    </dsp:sp>
    <dsp:sp modelId="{8B613D8D-5819-409A-9CDC-ABFE43C96417}">
      <dsp:nvSpPr>
        <dsp:cNvPr id="0" name=""/>
        <dsp:cNvSpPr/>
      </dsp:nvSpPr>
      <dsp:spPr>
        <a:xfrm>
          <a:off x="545776" y="2370623"/>
          <a:ext cx="1658242" cy="82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Century Gothic" pitchFamily="34" charset="0"/>
            </a:rPr>
            <a:t>STRUCTURE</a:t>
          </a:r>
        </a:p>
      </dsp:txBody>
      <dsp:txXfrm>
        <a:off x="570060" y="2394907"/>
        <a:ext cx="1609674" cy="780553"/>
      </dsp:txXfrm>
    </dsp:sp>
    <dsp:sp modelId="{1E15D13F-66C7-4623-816C-63F883A60F85}">
      <dsp:nvSpPr>
        <dsp:cNvPr id="0" name=""/>
        <dsp:cNvSpPr/>
      </dsp:nvSpPr>
      <dsp:spPr>
        <a:xfrm rot="18000000">
          <a:off x="1627704" y="1455103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Century Gothic" pitchFamily="34" charset="0"/>
          </a:endParaRPr>
        </a:p>
      </dsp:txBody>
      <dsp:txXfrm>
        <a:off x="1714762" y="1513141"/>
        <a:ext cx="688573" cy="17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D7F63-8B1E-445F-9480-FAB1F4BC6AB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48AF-57C5-4E32-BAE2-BBD6093E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8AF-57C5-4E32-BAE2-BBD6093ED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1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ADC3-6909-459D-B334-88D3AA395D6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9D71-BCD4-49EC-A7A3-EAD0CE7B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3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gfapron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ogfapr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533400"/>
          </a:xfr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Transforming Agriculture, Empowering Communities, Securing the Future</a:t>
            </a:r>
          </a:p>
          <a:p>
            <a:endParaRPr lang="en-US" sz="24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1031" name="Picture 7" descr="183 Profitable Organic Agriculture Stock Photos - Free &amp; Royalty-Free Stock  Photos from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08" y="-34232"/>
            <a:ext cx="5698992" cy="58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9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Impact </a:t>
            </a:r>
            <a:r>
              <a:rPr lang="en-US" b="1" dirty="0" smtClean="0">
                <a:latin typeface="Candara" pitchFamily="34" charset="0"/>
              </a:rPr>
              <a:t>Framework</a:t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686" y="1905000"/>
            <a:ext cx="4343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Century Gothic" pitchFamily="34" charset="0"/>
              </a:rPr>
              <a:t>Integrated agricultural value chain coordination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Sustainable production and resource optimization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Strategic partnerships with industry stakeholders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Technology-driven farming and processing solutions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Cooperative engagement ensuring shared prosperity</a:t>
            </a:r>
          </a:p>
          <a:p>
            <a:endParaRPr lang="en-US" b="1" dirty="0">
              <a:latin typeface="Century Gothic" pitchFamily="34" charset="0"/>
            </a:endParaRPr>
          </a:p>
        </p:txBody>
      </p:sp>
      <p:pic>
        <p:nvPicPr>
          <p:cNvPr id="4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6769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" y="2057401"/>
            <a:ext cx="481698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6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	STAKEHOLDER </a:t>
            </a:r>
            <a:r>
              <a:rPr lang="en-US" b="1" dirty="0" smtClean="0">
                <a:latin typeface="Candara" pitchFamily="34" charset="0"/>
              </a:rPr>
              <a:t>VALUE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9218" name="Picture 2" descr="Agricultural Value Chains: A Cardinal Pillar for Future Development and  Management of Farming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" y="1524000"/>
            <a:ext cx="88494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82" y="346769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5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>
                <a:latin typeface="Candara" pitchFamily="34" charset="0"/>
              </a:rPr>
              <a:t>MEMBERSHIP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447800"/>
            <a:ext cx="4572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Access to a well-structured organic agricultural ecosystem</a:t>
            </a:r>
          </a:p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Strong network of farmers, agribusinesses, and policymakers</a:t>
            </a:r>
          </a:p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Investment and financing opportunities in sustainable agriculture</a:t>
            </a:r>
          </a:p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Contribution to national food security and economic growth</a:t>
            </a:r>
          </a:p>
          <a:p>
            <a:pPr lvl="1"/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Participation in Nigeria’s transformation into a global organic hub</a:t>
            </a:r>
          </a:p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89770"/>
            <a:ext cx="373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Join Us in Transforming </a:t>
            </a:r>
            <a:r>
              <a:rPr lang="en-US" sz="1600" dirty="0" smtClean="0">
                <a:latin typeface="Century Gothic" pitchFamily="34" charset="0"/>
              </a:rPr>
              <a:t>Agriculture</a:t>
            </a:r>
          </a:p>
          <a:p>
            <a:endParaRPr lang="en-US" sz="1600" dirty="0">
              <a:latin typeface="Century Gothic" pitchFamily="34" charset="0"/>
            </a:endParaRPr>
          </a:p>
          <a:p>
            <a:pPr lvl="1"/>
            <a:r>
              <a:rPr lang="en-US" sz="1600" b="1" dirty="0">
                <a:latin typeface="Century Gothic" pitchFamily="34" charset="0"/>
              </a:rPr>
              <a:t>Become a Member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– </a:t>
            </a:r>
          </a:p>
          <a:p>
            <a:pPr lvl="1"/>
            <a:r>
              <a:rPr lang="en-US" sz="1600" dirty="0" smtClean="0">
                <a:latin typeface="Century Gothic" pitchFamily="34" charset="0"/>
              </a:rPr>
              <a:t>Empower </a:t>
            </a:r>
            <a:r>
              <a:rPr lang="en-US" sz="1600" dirty="0">
                <a:latin typeface="Century Gothic" pitchFamily="34" charset="0"/>
              </a:rPr>
              <a:t>yourself with resources and networks</a:t>
            </a:r>
          </a:p>
          <a:p>
            <a:pPr lvl="1"/>
            <a:endParaRPr lang="en-US" sz="1600" b="1" dirty="0" smtClean="0">
              <a:latin typeface="Century Gothic" pitchFamily="34" charset="0"/>
            </a:endParaRPr>
          </a:p>
          <a:p>
            <a:pPr lvl="1"/>
            <a:r>
              <a:rPr lang="en-US" sz="1600" b="1" dirty="0" smtClean="0">
                <a:latin typeface="Century Gothic" pitchFamily="34" charset="0"/>
              </a:rPr>
              <a:t>Invest </a:t>
            </a:r>
            <a:r>
              <a:rPr lang="en-US" sz="1600" b="1" dirty="0">
                <a:latin typeface="Century Gothic" pitchFamily="34" charset="0"/>
              </a:rPr>
              <a:t>in FOFAPA</a:t>
            </a:r>
            <a:r>
              <a:rPr lang="en-US" sz="1600" dirty="0">
                <a:latin typeface="Century Gothic" pitchFamily="34" charset="0"/>
              </a:rPr>
              <a:t> –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 smtClean="0">
                <a:latin typeface="Century Gothic" pitchFamily="34" charset="0"/>
              </a:rPr>
              <a:t>Drive </a:t>
            </a:r>
            <a:r>
              <a:rPr lang="en-US" sz="1600" dirty="0">
                <a:latin typeface="Century Gothic" pitchFamily="34" charset="0"/>
              </a:rPr>
              <a:t>growth in Nigeria’s agricultural sector</a:t>
            </a:r>
          </a:p>
          <a:p>
            <a:pPr lvl="1"/>
            <a:endParaRPr lang="en-US" sz="1600" b="1" dirty="0" smtClean="0">
              <a:latin typeface="Century Gothic" pitchFamily="34" charset="0"/>
            </a:endParaRPr>
          </a:p>
          <a:p>
            <a:pPr lvl="1"/>
            <a:r>
              <a:rPr lang="en-US" sz="1600" b="1" dirty="0" smtClean="0">
                <a:latin typeface="Century Gothic" pitchFamily="34" charset="0"/>
              </a:rPr>
              <a:t>Partner </a:t>
            </a:r>
            <a:r>
              <a:rPr lang="en-US" sz="1600" b="1" dirty="0">
                <a:latin typeface="Century Gothic" pitchFamily="34" charset="0"/>
              </a:rPr>
              <a:t>with Us</a:t>
            </a:r>
            <a:r>
              <a:rPr lang="en-US" sz="1600" dirty="0">
                <a:latin typeface="Century Gothic" pitchFamily="34" charset="0"/>
              </a:rPr>
              <a:t> –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 smtClean="0">
                <a:latin typeface="Century Gothic" pitchFamily="34" charset="0"/>
              </a:rPr>
              <a:t>Collaborate </a:t>
            </a:r>
            <a:r>
              <a:rPr lang="en-US" sz="1600" dirty="0">
                <a:latin typeface="Century Gothic" pitchFamily="34" charset="0"/>
              </a:rPr>
              <a:t>to create lasting agricultural impact</a:t>
            </a: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6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82" y="346769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4889718"/>
            <a:ext cx="28194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Contact </a:t>
            </a:r>
            <a:r>
              <a:rPr lang="en-US" sz="1600" b="1" dirty="0" smtClean="0">
                <a:latin typeface="Century Gothic" pitchFamily="34" charset="0"/>
              </a:rPr>
              <a:t>Information –</a:t>
            </a:r>
            <a:r>
              <a:rPr lang="en-US" sz="1600" dirty="0" smtClean="0">
                <a:latin typeface="Century Gothic" pitchFamily="34" charset="0"/>
              </a:rPr>
              <a:t> </a:t>
            </a:r>
          </a:p>
          <a:p>
            <a:r>
              <a:rPr lang="en-US" sz="1600" dirty="0">
                <a:latin typeface="Century Gothic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itchFamily="34" charset="0"/>
                <a:hlinkClick r:id="rId3"/>
              </a:rPr>
              <a:t>fogfapron.org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  <a:hlinkClick r:id="rId4"/>
              </a:rPr>
              <a:t>info@fogfapron.org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>
                <a:latin typeface="Century Gothic" pitchFamily="34" charset="0"/>
              </a:rPr>
              <a:t>+234(0)7010168397</a:t>
            </a:r>
          </a:p>
          <a:p>
            <a:r>
              <a:rPr lang="en-US" sz="1600" dirty="0">
                <a:latin typeface="Century Gothic" pitchFamily="34" charset="0"/>
              </a:rPr>
              <a:t>+234(0)7061098888</a:t>
            </a:r>
          </a:p>
          <a:p>
            <a:r>
              <a:rPr lang="en-US" sz="1600" dirty="0">
                <a:latin typeface="Century Gothic" pitchFamily="34" charset="0"/>
              </a:rPr>
              <a:t>+234(0)8077882306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blems of Agriculture in Nigeria - Agriculture Nig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" y="1361390"/>
            <a:ext cx="5150005" cy="47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	The Challenges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11712"/>
            <a:ext cx="3886200" cy="46128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entury Gothic" pitchFamily="34" charset="0"/>
              </a:rPr>
              <a:t>Low Agricultural </a:t>
            </a:r>
            <a:r>
              <a:rPr lang="en-US" b="1" dirty="0">
                <a:latin typeface="Century Gothic" pitchFamily="34" charset="0"/>
              </a:rPr>
              <a:t>P</a:t>
            </a:r>
            <a:r>
              <a:rPr lang="en-US" b="1" dirty="0" smtClean="0">
                <a:latin typeface="Century Gothic" pitchFamily="34" charset="0"/>
              </a:rPr>
              <a:t>roductivity 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Rising </a:t>
            </a:r>
            <a:r>
              <a:rPr lang="en-US" b="1" dirty="0">
                <a:latin typeface="Century Gothic" pitchFamily="34" charset="0"/>
              </a:rPr>
              <a:t>F</a:t>
            </a:r>
            <a:r>
              <a:rPr lang="en-US" b="1" dirty="0" smtClean="0">
                <a:latin typeface="Century Gothic" pitchFamily="34" charset="0"/>
              </a:rPr>
              <a:t>ood Insecurity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>
                <a:latin typeface="Century Gothic" pitchFamily="34" charset="0"/>
              </a:rPr>
              <a:t>Weak </a:t>
            </a:r>
            <a:r>
              <a:rPr lang="en-US" b="1" dirty="0" smtClean="0">
                <a:latin typeface="Century Gothic" pitchFamily="34" charset="0"/>
              </a:rPr>
              <a:t>Value Chains 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Lack </a:t>
            </a:r>
            <a:r>
              <a:rPr lang="en-US" b="1" dirty="0">
                <a:latin typeface="Century Gothic" pitchFamily="34" charset="0"/>
              </a:rPr>
              <a:t>of </a:t>
            </a:r>
            <a:r>
              <a:rPr lang="en-US" b="1" dirty="0" smtClean="0">
                <a:latin typeface="Century Gothic" pitchFamily="34" charset="0"/>
              </a:rPr>
              <a:t>Market Integration </a:t>
            </a:r>
            <a:r>
              <a:rPr lang="en-US" b="1" dirty="0">
                <a:latin typeface="Century Gothic" pitchFamily="34" charset="0"/>
              </a:rPr>
              <a:t>and </a:t>
            </a:r>
            <a:r>
              <a:rPr lang="en-US" b="1" dirty="0" smtClean="0">
                <a:latin typeface="Century Gothic" pitchFamily="34" charset="0"/>
              </a:rPr>
              <a:t>Export Readiness</a:t>
            </a: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Limited </a:t>
            </a:r>
            <a:r>
              <a:rPr lang="en-US" b="1" dirty="0">
                <a:latin typeface="Century Gothic" pitchFamily="34" charset="0"/>
              </a:rPr>
              <a:t>A</a:t>
            </a:r>
            <a:r>
              <a:rPr lang="en-US" b="1" dirty="0" smtClean="0">
                <a:latin typeface="Century Gothic" pitchFamily="34" charset="0"/>
              </a:rPr>
              <a:t>ccess to Financing 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Lack of Innovativeness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Climate change and environmental degradation</a:t>
            </a:r>
          </a:p>
          <a:p>
            <a:endParaRPr lang="en-US" b="1" dirty="0">
              <a:latin typeface="Century Gothic" pitchFamily="34" charset="0"/>
            </a:endParaRPr>
          </a:p>
        </p:txBody>
      </p:sp>
      <p:pic>
        <p:nvPicPr>
          <p:cNvPr id="5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9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VALUE PROPOSITION</a:t>
            </a:r>
            <a:r>
              <a:rPr lang="en-US" dirty="0" smtClean="0">
                <a:latin typeface="Candara" pitchFamily="34" charset="0"/>
              </a:rPr>
              <a:t/>
            </a:r>
            <a:br>
              <a:rPr lang="en-US" dirty="0" smtClean="0">
                <a:latin typeface="Candara" pitchFamily="34" charset="0"/>
              </a:rPr>
            </a:b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93837"/>
            <a:ext cx="4648200" cy="5211763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Century Gothic" pitchFamily="34" charset="0"/>
              </a:rPr>
              <a:t>Creating structured value chains and premium market </a:t>
            </a:r>
            <a:r>
              <a:rPr lang="en-US" sz="1600" b="1" dirty="0" smtClean="0">
                <a:latin typeface="Century Gothic" pitchFamily="34" charset="0"/>
              </a:rPr>
              <a:t>access</a:t>
            </a:r>
          </a:p>
          <a:p>
            <a:endParaRPr lang="en-US" sz="1600" b="1" dirty="0">
              <a:latin typeface="Century Gothic" pitchFamily="34" charset="0"/>
            </a:endParaRPr>
          </a:p>
          <a:p>
            <a:r>
              <a:rPr lang="en-US" sz="1600" b="1" dirty="0">
                <a:latin typeface="Century Gothic" pitchFamily="34" charset="0"/>
              </a:rPr>
              <a:t>Leveraging technology to modernize farming and </a:t>
            </a:r>
            <a:r>
              <a:rPr lang="en-US" sz="1600" b="1" dirty="0" smtClean="0">
                <a:latin typeface="Century Gothic" pitchFamily="34" charset="0"/>
              </a:rPr>
              <a:t>processing</a:t>
            </a:r>
          </a:p>
          <a:p>
            <a:endParaRPr lang="en-US" sz="1600" b="1" dirty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Implementing organic and eco-friendly farming methods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Providing training and capacity building for </a:t>
            </a:r>
            <a:r>
              <a:rPr lang="en-US" sz="1600" b="1" dirty="0" smtClean="0">
                <a:latin typeface="Century Gothic" pitchFamily="34" charset="0"/>
              </a:rPr>
              <a:t>farmers and value chain actors</a:t>
            </a:r>
            <a:endParaRPr lang="en-US" sz="1600" b="1" dirty="0" smtClean="0">
              <a:latin typeface="Century Gothic" pitchFamily="34" charset="0"/>
            </a:endParaRP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Offering financing and resourcing leverages to members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Driving policy advocacy for agricultural transformation</a:t>
            </a:r>
          </a:p>
          <a:p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3962400" cy="156966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Agency FB" pitchFamily="34" charset="0"/>
              </a:rPr>
              <a:t>Revolutionizing Agriculture </a:t>
            </a:r>
          </a:p>
          <a:p>
            <a:r>
              <a:rPr lang="en-US" sz="3200" b="1" dirty="0" smtClean="0">
                <a:latin typeface="Agency FB" pitchFamily="34" charset="0"/>
              </a:rPr>
              <a:t>Through </a:t>
            </a:r>
          </a:p>
          <a:p>
            <a:r>
              <a:rPr lang="en-US" sz="3200" b="1" dirty="0" smtClean="0">
                <a:latin typeface="Agency FB" pitchFamily="34" charset="0"/>
              </a:rPr>
              <a:t>Sustainable Practices</a:t>
            </a:r>
            <a:endParaRPr lang="en-US" sz="3200" b="1" dirty="0">
              <a:latin typeface="Agency FB" pitchFamily="34" charset="0"/>
            </a:endParaRPr>
          </a:p>
        </p:txBody>
      </p:sp>
      <p:pic>
        <p:nvPicPr>
          <p:cNvPr id="5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2331"/>
            <a:ext cx="3489192" cy="35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8169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Who </a:t>
            </a:r>
            <a:r>
              <a:rPr lang="en-US" b="1" dirty="0" smtClean="0">
                <a:latin typeface="Candara" pitchFamily="34" charset="0"/>
              </a:rPr>
              <a:t>We Are - FOFAPA</a:t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05000"/>
            <a:ext cx="4953000" cy="4419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entury Gothic" pitchFamily="34" charset="0"/>
              </a:rPr>
              <a:t>A robust and vibrant network of farmers, agribusinesses, and stakeholders</a:t>
            </a:r>
          </a:p>
          <a:p>
            <a:endParaRPr lang="en-US" sz="1800" b="1" dirty="0" smtClean="0"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Committed to driving Nigeria’s agricultural transformation</a:t>
            </a:r>
          </a:p>
          <a:p>
            <a:endParaRPr lang="en-US" sz="1800" b="1" dirty="0" smtClean="0"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Focused on sustainability, inclusivity, and innovation</a:t>
            </a:r>
          </a:p>
          <a:p>
            <a:endParaRPr lang="en-US" sz="1800" b="1" dirty="0" smtClean="0"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Bridging the gap between </a:t>
            </a:r>
            <a:r>
              <a:rPr lang="en-US" sz="1800" b="1" dirty="0" smtClean="0">
                <a:latin typeface="Century Gothic" pitchFamily="34" charset="0"/>
              </a:rPr>
              <a:t>Nigerian farmers, value chain actors and </a:t>
            </a:r>
            <a:r>
              <a:rPr lang="en-US" sz="1800" b="1" dirty="0" smtClean="0">
                <a:latin typeface="Century Gothic" pitchFamily="34" charset="0"/>
              </a:rPr>
              <a:t>global markets</a:t>
            </a:r>
          </a:p>
          <a:p>
            <a:endParaRPr lang="en-US" sz="1800" b="1" dirty="0">
              <a:latin typeface="Century Gothic" pitchFamily="34" charset="0"/>
            </a:endParaRPr>
          </a:p>
        </p:txBody>
      </p:sp>
      <p:pic>
        <p:nvPicPr>
          <p:cNvPr id="4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6931"/>
            <a:ext cx="3489192" cy="35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0367"/>
            <a:ext cx="914400" cy="9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6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226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Our </a:t>
            </a:r>
            <a:r>
              <a:rPr lang="en-US" b="1" dirty="0" smtClean="0">
                <a:latin typeface="Candara" pitchFamily="34" charset="0"/>
              </a:rPr>
              <a:t>Commitment </a:t>
            </a:r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>
                <a:latin typeface="Candara" pitchFamily="34" charset="0"/>
              </a:rPr>
              <a:t>	T</a:t>
            </a:r>
            <a:r>
              <a:rPr lang="en-US" b="1" dirty="0" smtClean="0">
                <a:latin typeface="Candara" pitchFamily="34" charset="0"/>
              </a:rPr>
              <a:t>o </a:t>
            </a:r>
            <a:r>
              <a:rPr lang="en-US" b="1" dirty="0" smtClean="0">
                <a:latin typeface="Candara" pitchFamily="34" charset="0"/>
              </a:rPr>
              <a:t>a Thriving </a:t>
            </a:r>
            <a:r>
              <a:rPr lang="en-US" b="1" dirty="0" smtClean="0">
                <a:latin typeface="Candara" pitchFamily="34" charset="0"/>
              </a:rPr>
              <a:t>Future</a:t>
            </a:r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3962400" cy="3810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</a:rPr>
              <a:t>Mission</a:t>
            </a:r>
            <a:r>
              <a:rPr lang="en-US" dirty="0" smtClean="0">
                <a:latin typeface="Century Gothic" pitchFamily="34" charset="0"/>
              </a:rPr>
              <a:t> </a:t>
            </a:r>
          </a:p>
          <a:p>
            <a:endParaRPr lang="en-US" b="1" dirty="0">
              <a:latin typeface="Century Gothic" pitchFamily="34" charset="0"/>
            </a:endParaRPr>
          </a:p>
          <a:p>
            <a:endParaRPr lang="en-US" b="1" dirty="0" smtClean="0">
              <a:latin typeface="Century Gothic" pitchFamily="34" charset="0"/>
            </a:endParaRP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Vision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24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To revolutionize Nigeria’s agricultural sector by advancing sustainable and organic farming practices, fostering innovation, and empowering producers.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To be the leading driver of agricultural transformation in Nigeria, creating a resilient, inclusive, and sustainable agro-economy.</a:t>
            </a:r>
          </a:p>
        </p:txBody>
      </p:sp>
      <p:pic>
        <p:nvPicPr>
          <p:cNvPr id="6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1852237" cy="18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4369"/>
            <a:ext cx="1149533" cy="1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96" y="3534512"/>
            <a:ext cx="1310704" cy="13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smtClean="0">
                <a:latin typeface="Candara" pitchFamily="34" charset="0"/>
              </a:rPr>
              <a:t>	CONCEPTUAL </a:t>
            </a:r>
            <a:r>
              <a:rPr lang="en-US" b="1" dirty="0" smtClean="0">
                <a:latin typeface="Candara" pitchFamily="34" charset="0"/>
              </a:rPr>
              <a:t>FRAMEWORK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5562219"/>
              </p:ext>
            </p:extLst>
          </p:nvPr>
        </p:nvGraphicFramePr>
        <p:xfrm>
          <a:off x="1828800" y="23622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5638800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Create streamlined processes for member engagement, training, financing, and market integration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56388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Build a decentralized management system with strong representation across geopolitical </a:t>
            </a:r>
            <a:r>
              <a:rPr lang="en-US" sz="1200" b="1" dirty="0" smtClean="0">
                <a:latin typeface="Century Gothic" pitchFamily="34" charset="0"/>
              </a:rPr>
              <a:t>zones</a:t>
            </a:r>
            <a:endParaRPr lang="en-US" sz="1200" b="1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531203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entury Gothic" pitchFamily="34" charset="0"/>
              </a:rPr>
              <a:t>Develop a scalable and replicable model for organic agriculture and value chain integration</a:t>
            </a:r>
          </a:p>
        </p:txBody>
      </p:sp>
      <p:pic>
        <p:nvPicPr>
          <p:cNvPr id="9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67" y="194369"/>
            <a:ext cx="1149533" cy="1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9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25,300+ Crop Protection Stock Photos, Pictures &amp; Royalty-Free Images -  iStock | Crop protection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990600"/>
            <a:ext cx="8980714" cy="59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Key </a:t>
            </a:r>
            <a:r>
              <a:rPr lang="en-US" b="1" dirty="0" smtClean="0">
                <a:latin typeface="Candara" pitchFamily="34" charset="0"/>
              </a:rPr>
              <a:t>Pillars Driving Our Impact</a:t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143000"/>
            <a:ext cx="5791200" cy="5715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600" b="1" dirty="0" smtClean="0">
                <a:latin typeface="Century Gothic" pitchFamily="34" charset="0"/>
              </a:rPr>
              <a:t>Promoting organic and eco-friendly farming systems</a:t>
            </a:r>
          </a:p>
          <a:p>
            <a:r>
              <a:rPr lang="en-US" sz="1600" b="1" dirty="0" smtClean="0">
                <a:latin typeface="Century Gothic" pitchFamily="34" charset="0"/>
              </a:rPr>
              <a:t>Building capacity and empowering farmers, women, and youth</a:t>
            </a:r>
          </a:p>
          <a:p>
            <a:r>
              <a:rPr lang="en-US" sz="1600" b="1" dirty="0" smtClean="0">
                <a:latin typeface="Century Gothic" pitchFamily="34" charset="0"/>
              </a:rPr>
              <a:t>Strengthening value chains and increasing market access</a:t>
            </a:r>
          </a:p>
          <a:p>
            <a:r>
              <a:rPr lang="en-US" sz="1600" b="1" dirty="0" smtClean="0">
                <a:latin typeface="Century Gothic" pitchFamily="34" charset="0"/>
              </a:rPr>
              <a:t>Providing financing and investment support</a:t>
            </a:r>
          </a:p>
          <a:p>
            <a:r>
              <a:rPr lang="en-US" sz="1600" b="1" dirty="0" smtClean="0">
                <a:latin typeface="Century Gothic" pitchFamily="34" charset="0"/>
              </a:rPr>
              <a:t>Driving technology adoption for efficiency and profitability</a:t>
            </a:r>
          </a:p>
          <a:p>
            <a:r>
              <a:rPr lang="en-US" sz="1600" b="1" dirty="0" smtClean="0">
                <a:latin typeface="Century Gothic" pitchFamily="34" charset="0"/>
              </a:rPr>
              <a:t>Boosting food production and economic diversification</a:t>
            </a:r>
          </a:p>
          <a:p>
            <a:r>
              <a:rPr lang="en-US" sz="1600" b="1" dirty="0" smtClean="0">
                <a:latin typeface="Century Gothic" pitchFamily="34" charset="0"/>
              </a:rPr>
              <a:t>Engaging in policy advocacy and global collaboration</a:t>
            </a:r>
          </a:p>
          <a:p>
            <a:r>
              <a:rPr lang="en-US" sz="1600" b="1" dirty="0" smtClean="0">
                <a:latin typeface="Century Gothic" pitchFamily="34" charset="0"/>
              </a:rPr>
              <a:t>Implementing </a:t>
            </a:r>
            <a:r>
              <a:rPr lang="en-US" sz="1600" b="1" dirty="0" err="1" smtClean="0">
                <a:latin typeface="Century Gothic" pitchFamily="34" charset="0"/>
              </a:rPr>
              <a:t>agroecological</a:t>
            </a:r>
            <a:r>
              <a:rPr lang="en-US" sz="1600" b="1" dirty="0" smtClean="0">
                <a:latin typeface="Century Gothic" pitchFamily="34" charset="0"/>
              </a:rPr>
              <a:t> principles for sustainability</a:t>
            </a:r>
          </a:p>
          <a:p>
            <a:r>
              <a:rPr lang="en-US" sz="1600" b="1" dirty="0" smtClean="0">
                <a:latin typeface="Century Gothic" pitchFamily="34" charset="0"/>
              </a:rPr>
              <a:t>Creating cooperative frameworks for inclusive growth</a:t>
            </a:r>
          </a:p>
          <a:p>
            <a:r>
              <a:rPr lang="en-US" sz="1600" b="1" dirty="0" smtClean="0">
                <a:latin typeface="Century Gothic" pitchFamily="34" charset="0"/>
              </a:rPr>
              <a:t>Enhancing Nigeria’s global competitiveness in agriculture</a:t>
            </a:r>
          </a:p>
          <a:p>
            <a:endParaRPr lang="en-US" sz="1600" b="1" dirty="0">
              <a:latin typeface="Century Gothic" pitchFamily="34" charset="0"/>
            </a:endParaRPr>
          </a:p>
        </p:txBody>
      </p:sp>
      <p:pic>
        <p:nvPicPr>
          <p:cNvPr id="7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96" y="194369"/>
            <a:ext cx="851904" cy="8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6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Unlocking </a:t>
            </a:r>
            <a:r>
              <a:rPr lang="en-US" b="1" dirty="0" smtClean="0">
                <a:latin typeface="Candara" pitchFamily="34" charset="0"/>
              </a:rPr>
              <a:t>Growth in the </a:t>
            </a:r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Agricultural </a:t>
            </a:r>
            <a:r>
              <a:rPr lang="en-US" b="1" dirty="0" smtClean="0">
                <a:latin typeface="Candara" pitchFamily="34" charset="0"/>
              </a:rPr>
              <a:t>Sector</a:t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pic>
        <p:nvPicPr>
          <p:cNvPr id="7170" name="Picture 2" descr="Environmental Friendly And Sustainable Food Market 2025, Share &amp;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97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0"/>
            <a:ext cx="4267200" cy="3962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entury Gothic" pitchFamily="34" charset="0"/>
              </a:rPr>
              <a:t>Nigeria’s organic food market is rapidly expanding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Increasing global demand for sustainably produced food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Government policies supporting agricultural transformation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Rising investment in agribusiness and food security initiatives</a:t>
            </a:r>
          </a:p>
          <a:p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Export potential for Nigerian organic produce in international markets</a:t>
            </a:r>
          </a:p>
          <a:p>
            <a:endParaRPr lang="en-US" b="1" dirty="0">
              <a:latin typeface="Century Gothic" pitchFamily="34" charset="0"/>
            </a:endParaRPr>
          </a:p>
        </p:txBody>
      </p:sp>
      <p:pic>
        <p:nvPicPr>
          <p:cNvPr id="5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4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/>
            </a:r>
            <a:br>
              <a:rPr lang="en-US" b="1" dirty="0" smtClean="0">
                <a:latin typeface="Candara" pitchFamily="34" charset="0"/>
              </a:rPr>
            </a:br>
            <a:r>
              <a:rPr lang="en-US" b="1" dirty="0" smtClean="0">
                <a:latin typeface="Candara" pitchFamily="34" charset="0"/>
              </a:rPr>
              <a:t>	Our </a:t>
            </a:r>
            <a:r>
              <a:rPr lang="en-US" b="1" dirty="0" smtClean="0">
                <a:latin typeface="Candara" pitchFamily="34" charset="0"/>
              </a:rPr>
              <a:t>Core Areas </a:t>
            </a:r>
            <a:br>
              <a:rPr lang="en-US" b="1" dirty="0" smtClean="0">
                <a:latin typeface="Candara" pitchFamily="34" charset="0"/>
              </a:rPr>
            </a:b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24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Capacity Building &amp; Skills Development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Production &amp; Value Chain Enhancement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Trade &amp; Market Integration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Policy Advocacy &amp; Sustainability</a:t>
            </a:r>
            <a:r>
              <a:rPr lang="en-US" sz="2000" dirty="0" smtClean="0">
                <a:latin typeface="Century Gothic" pitchFamily="34" charset="0"/>
              </a:rPr>
              <a:t> 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Empowering farmers with training, mentorship, and access to modern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Strengthening processing, logistics, and distribution networks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Facilitating access to premium local and global markets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Influencing agricultural policies to support organic and sustainable farming</a:t>
            </a:r>
          </a:p>
        </p:txBody>
      </p:sp>
      <p:pic>
        <p:nvPicPr>
          <p:cNvPr id="8" name="Picture 2" descr="C:\Users\MODE\Desktop\FOGFAPRON\FOFAP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82" y="194369"/>
            <a:ext cx="1000718" cy="10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3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481</Words>
  <Application>Microsoft Office PowerPoint</Application>
  <PresentationFormat>On-screen Show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The Challenges</vt:lpstr>
      <vt:lpstr>  VALUE PROPOSITION </vt:lpstr>
      <vt:lpstr>  Who We Are - FOFAPA </vt:lpstr>
      <vt:lpstr>  Our Commitment   To a Thriving Future </vt:lpstr>
      <vt:lpstr> CONCEPTUAL FRAMEWORK</vt:lpstr>
      <vt:lpstr>  Key Pillars Driving Our Impact </vt:lpstr>
      <vt:lpstr>  Unlocking Growth in the   Agricultural Sector </vt:lpstr>
      <vt:lpstr>  Our Core Areas  </vt:lpstr>
      <vt:lpstr>  Impact Framework </vt:lpstr>
      <vt:lpstr> STAKEHOLDER VALUE</vt:lpstr>
      <vt:lpstr>MEMBERSHIP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MODE</dc:creator>
  <cp:lastModifiedBy>MODE</cp:lastModifiedBy>
  <cp:revision>37</cp:revision>
  <dcterms:created xsi:type="dcterms:W3CDTF">2025-03-21T09:20:59Z</dcterms:created>
  <dcterms:modified xsi:type="dcterms:W3CDTF">2025-04-13T05:53:26Z</dcterms:modified>
</cp:coreProperties>
</file>